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7" r:id="rId4"/>
    <p:sldId id="260" r:id="rId5"/>
    <p:sldId id="259" r:id="rId6"/>
    <p:sldId id="261" r:id="rId7"/>
    <p:sldId id="264" r:id="rId8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2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230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1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48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030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43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001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681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906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29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016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4996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3670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99832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1322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173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42583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6661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8878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11553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99833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01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DA91B-4357-40A8-8F9E-B8E6FA1AB90E}" type="datetimeFigureOut">
              <a:rPr lang="en-US" smtClean="0"/>
              <a:t>12/28/2021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466F7-C3EC-40EF-91A6-63C4FDD8BD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0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324A40-271C-40AE-B03E-40D1ECF0E6B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12/28/2021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403156-3443-4D97-86C2-995DEB7AD8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0120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86753" cy="1551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70" y="1040599"/>
            <a:ext cx="5957165" cy="14703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233" y="319535"/>
            <a:ext cx="914400" cy="13954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48259" y="1573412"/>
            <a:ext cx="17857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RANYekanFN" panose="020B0506030804020204" pitchFamily="34" charset="-78"/>
                <a:ea typeface="+mn-ea"/>
                <a:cs typeface="IRANYekanFN" panose="020B0506030804020204" pitchFamily="34" charset="-78"/>
              </a:rPr>
              <a:t>معرفی دوره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RANYekanFN" panose="020B0506030804020204" pitchFamily="34" charset="-78"/>
              <a:ea typeface="+mn-ea"/>
              <a:cs typeface="IRANYekanFN" panose="020B0506030804020204" pitchFamily="34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776" y="974639"/>
            <a:ext cx="13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800" b="0" i="0" u="none" strike="noStrike" kern="1200" cap="none" spc="0" normalizeH="0" baseline="0" noProof="0" dirty="0">
                <a:ln>
                  <a:noFill/>
                </a:ln>
                <a:solidFill>
                  <a:srgbClr val="6E6F73"/>
                </a:solidFill>
                <a:effectLst/>
                <a:uLnTx/>
                <a:uFillTx/>
                <a:latin typeface="IRANYekanFN" panose="020B0506030804020204" pitchFamily="34" charset="-78"/>
                <a:ea typeface="+mn-ea"/>
                <a:cs typeface="IRANYekanFN" panose="020B0506030804020204" pitchFamily="34" charset="-78"/>
              </a:rPr>
              <a:t>سرفصل دوره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6E6F73"/>
              </a:solidFill>
              <a:effectLst/>
              <a:uLnTx/>
              <a:uFillTx/>
              <a:latin typeface="IRANYekanFN" panose="020B0506030804020204" pitchFamily="34" charset="-78"/>
              <a:ea typeface="+mn-ea"/>
              <a:cs typeface="IRANYekanFN" panose="020B0506030804020204" pitchFamily="34" charset="-78"/>
            </a:endParaRPr>
          </a:p>
        </p:txBody>
      </p:sp>
      <p:sp>
        <p:nvSpPr>
          <p:cNvPr id="11" name="Round Single Corner Rectangle 10"/>
          <p:cNvSpPr/>
          <p:nvPr/>
        </p:nvSpPr>
        <p:spPr>
          <a:xfrm flipH="1">
            <a:off x="390214" y="2432281"/>
            <a:ext cx="9149685" cy="4029404"/>
          </a:xfrm>
          <a:prstGeom prst="round1Rect">
            <a:avLst>
              <a:gd name="adj" fmla="val 4542"/>
            </a:avLst>
          </a:prstGeom>
          <a:solidFill>
            <a:schemeClr val="bg1"/>
          </a:solidFill>
          <a:ln w="28575">
            <a:solidFill>
              <a:srgbClr val="A6C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RANYekanFN Medium" panose="020B0506030804020204" pitchFamily="34" charset="-78"/>
              <a:ea typeface="+mn-ea"/>
              <a:cs typeface="IRANYekanFN Medium" panose="020B0506030804020204" pitchFamily="34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90216" y="3150499"/>
            <a:ext cx="9149685" cy="0"/>
          </a:xfrm>
          <a:prstGeom prst="line">
            <a:avLst/>
          </a:prstGeom>
          <a:ln w="28575">
            <a:solidFill>
              <a:srgbClr val="A6C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90215" y="3854558"/>
            <a:ext cx="9149685" cy="0"/>
          </a:xfrm>
          <a:prstGeom prst="line">
            <a:avLst/>
          </a:prstGeom>
          <a:ln w="28575">
            <a:solidFill>
              <a:srgbClr val="A6C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390214" y="4641050"/>
            <a:ext cx="9149685" cy="0"/>
          </a:xfrm>
          <a:prstGeom prst="line">
            <a:avLst/>
          </a:prstGeom>
          <a:ln w="28575">
            <a:solidFill>
              <a:srgbClr val="A6C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587311" y="2438631"/>
            <a:ext cx="0" cy="4029404"/>
          </a:xfrm>
          <a:prstGeom prst="line">
            <a:avLst/>
          </a:prstGeom>
          <a:ln w="28575">
            <a:solidFill>
              <a:srgbClr val="A6CE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859795" y="2597762"/>
            <a:ext cx="1553988" cy="367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IRANYekanFN" panose="020B0506030804020204" pitchFamily="34" charset="-78"/>
                <a:ea typeface="+mn-ea"/>
                <a:cs typeface="IRANYekanFN" panose="020B0506030804020204" pitchFamily="34" charset="-78"/>
              </a:rPr>
              <a:t>نام دوره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IRANYekanFN" panose="020B0506030804020204" pitchFamily="34" charset="-78"/>
              <a:ea typeface="+mn-ea"/>
              <a:cs typeface="IRANYekanFN" panose="020B0506030804020204" pitchFamily="34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785248" y="3311065"/>
            <a:ext cx="1638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IRANYekanFN" panose="020B0506030804020204" pitchFamily="34" charset="-78"/>
                <a:ea typeface="+mn-ea"/>
                <a:cs typeface="IRANYekanFN" panose="020B0506030804020204" pitchFamily="34" charset="-78"/>
              </a:rPr>
              <a:t>مدت زمان دوره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IRANYekanFN" panose="020B0506030804020204" pitchFamily="34" charset="-78"/>
              <a:ea typeface="+mn-ea"/>
              <a:cs typeface="IRANYekanFN" panose="020B0506030804020204" pitchFamily="34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54780" y="4033496"/>
            <a:ext cx="1375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IRANYekanFN" panose="020B0506030804020204" pitchFamily="34" charset="-78"/>
                <a:ea typeface="+mn-ea"/>
                <a:cs typeface="IRANYekanFN" panose="020B0506030804020204" pitchFamily="34" charset="-78"/>
              </a:rPr>
              <a:t>مدرس دوره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IRANYekanFN" panose="020B0506030804020204" pitchFamily="34" charset="-78"/>
              <a:ea typeface="+mn-ea"/>
              <a:cs typeface="IRANYekanFN" panose="020B0506030804020204" pitchFamily="34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22528" y="5177273"/>
            <a:ext cx="1526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IRANYekanFN" panose="020B0506030804020204" pitchFamily="34" charset="-78"/>
                <a:ea typeface="+mn-ea"/>
                <a:cs typeface="IRANYekanFN" panose="020B0506030804020204" pitchFamily="34" charset="-78"/>
              </a:rPr>
              <a:t>مخاطبین دوره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IRANYekanFN" panose="020B0506030804020204" pitchFamily="34" charset="-78"/>
              <a:ea typeface="+mn-ea"/>
              <a:cs typeface="IRANYekanFN" panose="020B0506030804020204" pitchFamily="34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08445" y="3308499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12</a:t>
            </a:r>
            <a:r>
              <a:rPr lang="fa-I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ساعت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40144" y="4028720"/>
            <a:ext cx="1751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آقای</a:t>
            </a:r>
            <a:r>
              <a:rPr lang="fa-IR" dirty="0"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همید</a:t>
            </a:r>
            <a:r>
              <a:rPr lang="fa-IR" dirty="0" smtClean="0"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فدایی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23" name="Text Box 217"/>
          <p:cNvSpPr txBox="1">
            <a:spLocks noChangeArrowheads="1"/>
          </p:cNvSpPr>
          <p:nvPr/>
        </p:nvSpPr>
        <p:spPr bwMode="auto">
          <a:xfrm>
            <a:off x="2254824" y="2615178"/>
            <a:ext cx="5236845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R="0" lvl="0" indent="0" algn="r" fontAlgn="auto">
              <a:lnSpc>
                <a:spcPct val="106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قواعد</a:t>
            </a:r>
            <a:r>
              <a:rPr lang="fa-I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شیرین</a:t>
            </a:r>
            <a:r>
              <a:rPr lang="fa-I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fa-I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(گیمیفیکیشن برای </a:t>
            </a:r>
            <a:r>
              <a:rPr lang="fa-IR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باشگاه </a:t>
            </a:r>
            <a:r>
              <a:rPr lang="fa-I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مشتریان) </a:t>
            </a:r>
            <a:endParaRPr lang="en-US" sz="13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054" y="4742598"/>
            <a:ext cx="70187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استدیو‌های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خلاق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تولیدکنندگان اپلیکیشن و نرم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افزار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مدیران شرکت (برای تعامل با کارمندان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)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مدیران مارکتینگ بانک‌ها و موسسات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مالی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روابط عمومی‌های سازمان‌ها و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شرکت‌ها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فعالان خدمات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شهر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هوشمند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مراکز فناوری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‌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اطلاعات سازمان‌ها و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موسسات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آژانس‌های تبلیغاتی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مدیران و کارکنان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شهرداری‌ها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،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مدرسان و مشاوران تبلیغات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442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86753" cy="1551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70" y="1040599"/>
            <a:ext cx="5957165" cy="14703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233" y="319535"/>
            <a:ext cx="914400" cy="13954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84369" y="1575715"/>
            <a:ext cx="2520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chemeClr val="bg1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داستانی در مورد دوره</a:t>
            </a:r>
            <a:endParaRPr lang="en-US" sz="2000" b="1" dirty="0">
              <a:solidFill>
                <a:schemeClr val="bg1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776" y="974639"/>
            <a:ext cx="13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>
                <a:solidFill>
                  <a:srgbClr val="6E6F73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سرفصل دوره</a:t>
            </a:r>
            <a:endParaRPr lang="en-US" dirty="0">
              <a:solidFill>
                <a:srgbClr val="6E6F73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11" name="Round Single Corner Rectangle 10"/>
          <p:cNvSpPr/>
          <p:nvPr/>
        </p:nvSpPr>
        <p:spPr>
          <a:xfrm flipH="1">
            <a:off x="390215" y="2438631"/>
            <a:ext cx="9149685" cy="4029404"/>
          </a:xfrm>
          <a:prstGeom prst="round1Rect">
            <a:avLst>
              <a:gd name="adj" fmla="val 4542"/>
            </a:avLst>
          </a:prstGeom>
          <a:solidFill>
            <a:schemeClr val="bg1"/>
          </a:solidFill>
          <a:ln w="28575">
            <a:solidFill>
              <a:srgbClr val="A6C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695325" y="2641354"/>
            <a:ext cx="8763108" cy="253523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just" rtl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مفهوم گیمیفیکیشن را هم‌اکنون می‌توان در بسیاری از زمینه‌های تجاری، آموزش‌های اجتماعی، پزشکی، مارکتینگ، تبلیغات، خانواده، شهرهوشمند، درمان اختلالات فکر و ذهنی، درمان فراموشی، منابع انسانی و یا حتی آموزش‌های نظامی مشاهده 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کرد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و چیزی که در همه‌ی آنها مشترک می‌باشد سعی در بیشینه کردن یادگیری و درگیر ساختن کاربر با محصول (و یا مفهوم مورد نظر) است. در حقیقت، از گیمیفیکیشن می‌توان جهت ایجاد جذابیت در یادگیری، انجام فرآیندهای تکراری و یا کارهای غیرجذاب برای مقاصد غیر بازی‌گونه استفاده نمود و این خاصیت را می‌توان مهمترین دلیل فراگیری این زمینه جدید در عرصه‌های مختلف دانست.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334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86753" cy="1551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70" y="1040599"/>
            <a:ext cx="5957165" cy="14703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233" y="319535"/>
            <a:ext cx="914400" cy="13954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84369" y="1575715"/>
            <a:ext cx="2520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chemeClr val="bg1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محتوا / سر‌فصل دوره</a:t>
            </a:r>
            <a:endParaRPr lang="en-US" sz="2000" b="1" dirty="0">
              <a:solidFill>
                <a:schemeClr val="bg1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53813" y="974639"/>
            <a:ext cx="1776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>
                <a:solidFill>
                  <a:srgbClr val="6E6F73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سرفصل دوره /02</a:t>
            </a:r>
            <a:endParaRPr lang="en-US" dirty="0">
              <a:solidFill>
                <a:srgbClr val="6E6F73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7" name="Round Single Corner Rectangle 6"/>
          <p:cNvSpPr/>
          <p:nvPr/>
        </p:nvSpPr>
        <p:spPr>
          <a:xfrm flipH="1">
            <a:off x="390215" y="2438631"/>
            <a:ext cx="9149685" cy="4029404"/>
          </a:xfrm>
          <a:prstGeom prst="round1Rect">
            <a:avLst>
              <a:gd name="adj" fmla="val 0"/>
            </a:avLst>
          </a:prstGeom>
          <a:solidFill>
            <a:schemeClr val="bg1"/>
          </a:solidFill>
          <a:ln w="28575">
            <a:solidFill>
              <a:srgbClr val="A6C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390215" y="3106271"/>
            <a:ext cx="9126599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390215" y="3783107"/>
            <a:ext cx="9147600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90215" y="4453333"/>
            <a:ext cx="9149685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390215" y="5123332"/>
            <a:ext cx="9126599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390215" y="5800168"/>
            <a:ext cx="9147600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836023" y="2438631"/>
            <a:ext cx="0" cy="4029404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006788" y="2438631"/>
            <a:ext cx="0" cy="4029404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150026" y="2429436"/>
            <a:ext cx="0" cy="4029404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42590" y="2553416"/>
            <a:ext cx="16770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1600" b="1" dirty="0">
                <a:latin typeface="IRANYekanFN" panose="020B0506030804020204" pitchFamily="34" charset="-78"/>
                <a:cs typeface="IRANYekanFN" panose="020B0506030804020204" pitchFamily="34" charset="-78"/>
              </a:rPr>
              <a:t>عناوین سرفصل‌ها</a:t>
            </a:r>
            <a:endParaRPr lang="en-US" sz="1600" dirty="0"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306213" y="2570885"/>
            <a:ext cx="15905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1600" b="1" dirty="0">
                <a:latin typeface="IRANYekanFN" panose="020B0506030804020204" pitchFamily="34" charset="-78"/>
                <a:cs typeface="IRANYekanFN" panose="020B0506030804020204" pitchFamily="34" charset="-78"/>
              </a:rPr>
              <a:t>محتوای آموزشی</a:t>
            </a:r>
            <a:endParaRPr lang="en-US" sz="1600" dirty="0"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218216" y="2428453"/>
            <a:ext cx="732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1600" b="1" dirty="0">
                <a:latin typeface="IRANYekanFN" panose="020B0506030804020204" pitchFamily="34" charset="-78"/>
                <a:cs typeface="IRANYekanFN" panose="020B0506030804020204" pitchFamily="34" charset="-78"/>
              </a:rPr>
              <a:t>ساعت</a:t>
            </a:r>
            <a:br>
              <a:rPr lang="fa-IR" sz="1600" b="1" dirty="0">
                <a:latin typeface="IRANYekanFN" panose="020B0506030804020204" pitchFamily="34" charset="-78"/>
                <a:cs typeface="IRANYekanFN" panose="020B0506030804020204" pitchFamily="34" charset="-78"/>
              </a:rPr>
            </a:br>
            <a:r>
              <a:rPr lang="fa-IR" sz="1600" b="1" dirty="0" smtClean="0">
                <a:latin typeface="IRANYekanFN" panose="020B0506030804020204" pitchFamily="34" charset="-78"/>
                <a:cs typeface="IRANYekanFN" panose="020B0506030804020204" pitchFamily="34" charset="-78"/>
              </a:rPr>
              <a:t>عملی</a:t>
            </a:r>
            <a:endParaRPr lang="en-US" sz="1600" dirty="0"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04956" y="2415969"/>
            <a:ext cx="732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1600" b="1" dirty="0">
                <a:latin typeface="IRANYekanFN" panose="020B0506030804020204" pitchFamily="34" charset="-78"/>
                <a:cs typeface="IRANYekanFN" panose="020B0506030804020204" pitchFamily="34" charset="-78"/>
              </a:rPr>
              <a:t>ساعت</a:t>
            </a:r>
            <a:br>
              <a:rPr lang="fa-IR" sz="1600" b="1" dirty="0">
                <a:latin typeface="IRANYekanFN" panose="020B0506030804020204" pitchFamily="34" charset="-78"/>
                <a:cs typeface="IRANYekanFN" panose="020B0506030804020204" pitchFamily="34" charset="-78"/>
              </a:rPr>
            </a:br>
            <a:r>
              <a:rPr lang="fa-IR" sz="1600" b="1" dirty="0">
                <a:latin typeface="IRANYekanFN" panose="020B0506030804020204" pitchFamily="34" charset="-78"/>
                <a:cs typeface="IRANYekanFN" panose="020B0506030804020204" pitchFamily="34" charset="-78"/>
              </a:rPr>
              <a:t>تئوری</a:t>
            </a:r>
            <a:endParaRPr lang="en-US" sz="1600" dirty="0"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95917" y="3289795"/>
            <a:ext cx="20969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بازی و خصوصیات بازی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63550" y="3940109"/>
            <a:ext cx="3536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سئو چه چیزی هست و چه چیزی نیست؟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34042" y="4627640"/>
            <a:ext cx="1958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از کجا شروع شد؟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181228" y="5321612"/>
            <a:ext cx="2219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کاربردهای گیمیفیکیشن؟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71028" y="5943781"/>
            <a:ext cx="4221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تاثیر گیمیفیکیشن </a:t>
            </a:r>
            <a:r>
              <a:rPr lang="ar-SA" dirty="0" smtClean="0"/>
              <a:t>بر</a:t>
            </a:r>
            <a:r>
              <a:rPr lang="ar-SA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مخاطب </a:t>
            </a:r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و کسب‌و‌کار من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1790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86753" cy="1551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70" y="1040599"/>
            <a:ext cx="5957165" cy="14703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233" y="319535"/>
            <a:ext cx="914400" cy="13954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84369" y="1575715"/>
            <a:ext cx="2520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chemeClr val="bg1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محتوا / سر‌فصل دوره</a:t>
            </a:r>
            <a:endParaRPr lang="en-US" sz="2000" b="1" dirty="0">
              <a:solidFill>
                <a:schemeClr val="bg1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40366" y="974639"/>
            <a:ext cx="1776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 smtClean="0">
                <a:solidFill>
                  <a:srgbClr val="6E6F73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سرفصل دوره /02</a:t>
            </a:r>
            <a:endParaRPr lang="en-US" dirty="0">
              <a:solidFill>
                <a:srgbClr val="6E6F73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139" name="Round Single Corner Rectangle 138"/>
          <p:cNvSpPr/>
          <p:nvPr/>
        </p:nvSpPr>
        <p:spPr>
          <a:xfrm flipH="1">
            <a:off x="403934" y="2436072"/>
            <a:ext cx="9149685" cy="4022767"/>
          </a:xfrm>
          <a:prstGeom prst="round1Rect">
            <a:avLst>
              <a:gd name="adj" fmla="val 0"/>
            </a:avLst>
          </a:prstGeom>
          <a:solidFill>
            <a:schemeClr val="bg1"/>
          </a:solidFill>
          <a:ln w="28575">
            <a:solidFill>
              <a:srgbClr val="A6C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ar-SA" smtClean="0"/>
              <a:t>معرفی نمونه‌های مختلف و موفق گیمیفیکیشن در کسب‌و‌کارهای گوناگون</a:t>
            </a:r>
            <a:endParaRPr lang="en-US" dirty="0"/>
          </a:p>
        </p:txBody>
      </p:sp>
      <p:cxnSp>
        <p:nvCxnSpPr>
          <p:cNvPr id="154" name="Straight Connector 153"/>
          <p:cNvCxnSpPr/>
          <p:nvPr/>
        </p:nvCxnSpPr>
        <p:spPr>
          <a:xfrm flipH="1">
            <a:off x="390215" y="3106271"/>
            <a:ext cx="9126599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flipH="1">
            <a:off x="390215" y="3783107"/>
            <a:ext cx="9147600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>
            <a:stCxn id="139" idx="1"/>
            <a:endCxn id="139" idx="3"/>
          </p:cNvCxnSpPr>
          <p:nvPr/>
        </p:nvCxnSpPr>
        <p:spPr>
          <a:xfrm flipH="1">
            <a:off x="403934" y="4447456"/>
            <a:ext cx="9149685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 flipH="1">
            <a:off x="390215" y="5123332"/>
            <a:ext cx="9126599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 flipH="1">
            <a:off x="390215" y="5800168"/>
            <a:ext cx="9147600" cy="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/>
          <p:cNvCxnSpPr/>
          <p:nvPr/>
        </p:nvCxnSpPr>
        <p:spPr>
          <a:xfrm>
            <a:off x="5836023" y="2438631"/>
            <a:ext cx="0" cy="4029404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/>
          <p:nvPr/>
        </p:nvCxnSpPr>
        <p:spPr>
          <a:xfrm>
            <a:off x="5006788" y="2438631"/>
            <a:ext cx="0" cy="4029404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/>
          <p:nvPr/>
        </p:nvCxnSpPr>
        <p:spPr>
          <a:xfrm>
            <a:off x="4150026" y="2429436"/>
            <a:ext cx="0" cy="4029404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Rectangle 178"/>
          <p:cNvSpPr/>
          <p:nvPr/>
        </p:nvSpPr>
        <p:spPr>
          <a:xfrm>
            <a:off x="6963395" y="2624610"/>
            <a:ext cx="243577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مفاهیم کاربردی گیمیفیکیشن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180" name="Rectangle 179"/>
          <p:cNvSpPr/>
          <p:nvPr/>
        </p:nvSpPr>
        <p:spPr>
          <a:xfrm>
            <a:off x="7837871" y="3294721"/>
            <a:ext cx="1541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کجا اشتباه نکنم؟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181" name="Rectangle 180"/>
          <p:cNvSpPr/>
          <p:nvPr/>
        </p:nvSpPr>
        <p:spPr>
          <a:xfrm>
            <a:off x="7179971" y="3964832"/>
            <a:ext cx="22191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گیمیفیکیشن چی نیست؟!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182" name="Rectangle 181"/>
          <p:cNvSpPr/>
          <p:nvPr/>
        </p:nvSpPr>
        <p:spPr>
          <a:xfrm>
            <a:off x="6515236" y="4622304"/>
            <a:ext cx="28839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ابزارهای مورد نیاز گیمیفیکیشن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183" name="Rectangle 182"/>
          <p:cNvSpPr/>
          <p:nvPr/>
        </p:nvSpPr>
        <p:spPr>
          <a:xfrm>
            <a:off x="6640361" y="5332038"/>
            <a:ext cx="27588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چگونه مخاطب را درک کنم؟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2172289" y="3817603"/>
            <a:ext cx="18473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500" dirty="0"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023951" y="5860752"/>
            <a:ext cx="33754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معرفی نمونه‌های مختلف و موفق گیمیفیکیشن در کسب‌و‌کارهای گوناگون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0005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86753" cy="15514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70" y="1040599"/>
            <a:ext cx="5957165" cy="14703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233" y="319535"/>
            <a:ext cx="914400" cy="13954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17138" y="1575715"/>
            <a:ext cx="4457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chemeClr val="bg1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توانایی شرکت کنندگان پس از دوره</a:t>
            </a:r>
            <a:endParaRPr lang="en-US" sz="2000" b="1" dirty="0">
              <a:solidFill>
                <a:schemeClr val="bg1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43776" y="974639"/>
            <a:ext cx="13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dirty="0">
                <a:solidFill>
                  <a:srgbClr val="6E6F73"/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سرفصل دوره</a:t>
            </a:r>
            <a:endParaRPr lang="en-US" dirty="0">
              <a:solidFill>
                <a:srgbClr val="6E6F73"/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  <p:sp>
        <p:nvSpPr>
          <p:cNvPr id="7" name="Round Single Corner Rectangle 6"/>
          <p:cNvSpPr/>
          <p:nvPr/>
        </p:nvSpPr>
        <p:spPr>
          <a:xfrm flipH="1">
            <a:off x="390215" y="2438631"/>
            <a:ext cx="9149685" cy="4029404"/>
          </a:xfrm>
          <a:prstGeom prst="round1Rect">
            <a:avLst>
              <a:gd name="adj" fmla="val 4542"/>
            </a:avLst>
          </a:prstGeom>
          <a:solidFill>
            <a:schemeClr val="bg1"/>
          </a:solidFill>
          <a:ln w="28575">
            <a:solidFill>
              <a:srgbClr val="A6C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260475" y="2742003"/>
            <a:ext cx="81043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تغییرات (کاهش یا افزایش) نتایج را تحلیل و بررسی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می‌کنید.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احساسات مخاطب یا کاربر را در طراحی محصول یا خدمت در نظر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می‌گیرد.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می‌توانید 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برای سایر افراد، مفاهیم گیمیفیکیشن را با نمونه و مثال منتقل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کنید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دقت و تمرکز بر روی اِلمان‌های گیمیفیکیشن در محیط پیرامون خود را افزایش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می‌دهید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کلیدواژه‌های با اهمیت در گیمیفیکیشن و رشد را فرا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می‌گیرد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می‌توانید 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پرسشنامه رفتار کاربر را برای حوزه فعالیت خود استخراج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کنید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بصورت </a:t>
            </a:r>
            <a:r>
              <a:rPr lang="fa-I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ابتدایی از گیمیفیکیشن در فرآیند‌ها و فعالیت‌های خود استفاده </a:t>
            </a:r>
            <a:r>
              <a:rPr lang="fa-I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RANYekanFN" panose="020B0506030804020204" pitchFamily="34" charset="-78"/>
                <a:cs typeface="IRANYekanFN" panose="020B0506030804020204" pitchFamily="34" charset="-78"/>
              </a:rPr>
              <a:t>می‌نمایید.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IRANYekanFN" panose="020B0506030804020204" pitchFamily="34" charset="-78"/>
              <a:cs typeface="IRANYekanFN" panose="020B0506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130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6D6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246792" y="3514866"/>
            <a:ext cx="3412416" cy="1556970"/>
            <a:chOff x="3309645" y="3062921"/>
            <a:chExt cx="3412416" cy="155697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061EF6F-49F3-46FF-8D01-E502B3FF1B75}"/>
                </a:ext>
              </a:extLst>
            </p:cNvPr>
            <p:cNvSpPr txBox="1"/>
            <p:nvPr/>
          </p:nvSpPr>
          <p:spPr>
            <a:xfrm>
              <a:off x="3309645" y="3062921"/>
              <a:ext cx="2319758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A7CD39"/>
                  </a:solidFill>
                  <a:effectLst/>
                  <a:uLnTx/>
                  <a:uFillTx/>
                  <a:latin typeface="IRYekan" panose="02000506000000020002" pitchFamily="2" charset="-78"/>
                  <a:ea typeface="+mn-ea"/>
                  <a:cs typeface="IRYekan" panose="02000506000000020002" pitchFamily="2" charset="-78"/>
                </a:rPr>
                <a:t>GATRIM</a:t>
              </a:r>
              <a:endPara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A7CD39"/>
                </a:solidFill>
                <a:effectLst/>
                <a:uLnTx/>
                <a:uFillTx/>
                <a:latin typeface="IRYekan" panose="02000506000000020002" pitchFamily="2" charset="-78"/>
                <a:ea typeface="+mn-ea"/>
                <a:cs typeface="IRYekan" panose="02000506000000020002" pitchFamily="2" charset="-78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061EF6F-49F3-46FF-8D01-E502B3FF1B75}"/>
                </a:ext>
              </a:extLst>
            </p:cNvPr>
            <p:cNvSpPr txBox="1"/>
            <p:nvPr/>
          </p:nvSpPr>
          <p:spPr>
            <a:xfrm>
              <a:off x="5316230" y="3258097"/>
              <a:ext cx="129477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1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A7CD39"/>
                  </a:solidFill>
                  <a:effectLst/>
                  <a:uLnTx/>
                  <a:uFillTx/>
                  <a:latin typeface="IRYekan" panose="02000506000000020002" pitchFamily="2" charset="-78"/>
                  <a:ea typeface="+mn-ea"/>
                  <a:cs typeface="IRYekan" panose="02000506000000020002" pitchFamily="2" charset="-78"/>
                </a:rPr>
                <a:t>.COM</a:t>
              </a: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A7CD39"/>
                </a:solidFill>
                <a:effectLst/>
                <a:uLnTx/>
                <a:uFillTx/>
                <a:latin typeface="IRYekan" panose="02000506000000020002" pitchFamily="2" charset="-78"/>
                <a:ea typeface="+mn-ea"/>
                <a:cs typeface="IRYekan" panose="02000506000000020002" pitchFamily="2" charset="-78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061EF6F-49F3-46FF-8D01-E502B3FF1B75}"/>
                </a:ext>
              </a:extLst>
            </p:cNvPr>
            <p:cNvSpPr txBox="1"/>
            <p:nvPr/>
          </p:nvSpPr>
          <p:spPr>
            <a:xfrm>
              <a:off x="4392184" y="3681172"/>
              <a:ext cx="2329877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1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1200" cap="none" spc="600" normalizeH="0" baseline="0" noProof="0" dirty="0" smtClean="0">
                  <a:ln>
                    <a:noFill/>
                  </a:ln>
                  <a:solidFill>
                    <a:srgbClr val="A7CD39"/>
                  </a:solidFill>
                  <a:effectLst/>
                  <a:uLnTx/>
                  <a:uFillTx/>
                  <a:latin typeface="IRYekan" panose="02000506000000020002" pitchFamily="2" charset="-78"/>
                  <a:ea typeface="+mn-ea"/>
                  <a:cs typeface="IRYekan" panose="02000506000000020002" pitchFamily="2" charset="-78"/>
                </a:rPr>
                <a:t>GATRIM</a:t>
              </a:r>
              <a:endParaRPr kumimoji="0" lang="en-US" sz="4000" b="0" i="0" u="none" strike="noStrike" kern="1200" cap="none" spc="600" normalizeH="0" baseline="0" noProof="0" dirty="0">
                <a:ln>
                  <a:noFill/>
                </a:ln>
                <a:solidFill>
                  <a:srgbClr val="A7CD39"/>
                </a:solidFill>
                <a:effectLst/>
                <a:uLnTx/>
                <a:uFillTx/>
                <a:latin typeface="IRYekan" panose="02000506000000020002" pitchFamily="2" charset="-78"/>
                <a:ea typeface="+mn-ea"/>
                <a:cs typeface="IRYekan" panose="02000506000000020002" pitchFamily="2" charset="-78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4735" y="4095749"/>
              <a:ext cx="872800" cy="262929"/>
            </a:xfrm>
            <a:prstGeom prst="rect">
              <a:avLst/>
            </a:prstGeom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667" y="1471933"/>
            <a:ext cx="2182665" cy="2756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82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392</Words>
  <Application>Microsoft Office PowerPoint</Application>
  <PresentationFormat>A4 Paper (210x297 mm)</PresentationFormat>
  <Paragraphs>45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IRANYekanFN</vt:lpstr>
      <vt:lpstr>IRANYekanFN Medium</vt:lpstr>
      <vt:lpstr>IRYekan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Korosheh-Video</dc:creator>
  <cp:lastModifiedBy>GATRIM</cp:lastModifiedBy>
  <cp:revision>55</cp:revision>
  <dcterms:created xsi:type="dcterms:W3CDTF">2021-12-22T10:30:41Z</dcterms:created>
  <dcterms:modified xsi:type="dcterms:W3CDTF">2021-12-28T12:36:57Z</dcterms:modified>
</cp:coreProperties>
</file>